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6" r:id="rId3"/>
    <p:sldId id="317" r:id="rId4"/>
    <p:sldId id="311" r:id="rId5"/>
    <p:sldId id="318" r:id="rId6"/>
    <p:sldId id="315" r:id="rId7"/>
    <p:sldId id="303" r:id="rId8"/>
    <p:sldId id="322" r:id="rId9"/>
    <p:sldId id="320" r:id="rId10"/>
    <p:sldId id="299" r:id="rId11"/>
    <p:sldId id="323" r:id="rId12"/>
    <p:sldId id="319" r:id="rId13"/>
    <p:sldId id="313" r:id="rId14"/>
    <p:sldId id="324" r:id="rId15"/>
    <p:sldId id="310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0"/>
    <a:srgbClr val="FF6C2C"/>
    <a:srgbClr val="00A85D"/>
    <a:srgbClr val="E2231A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8826" autoAdjust="0"/>
  </p:normalViewPr>
  <p:slideViewPr>
    <p:cSldViewPr>
      <p:cViewPr varScale="1">
        <p:scale>
          <a:sx n="92" d="100"/>
          <a:sy n="92" d="100"/>
        </p:scale>
        <p:origin x="17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882BE0-FE7C-4021-9019-1DF6BEF748BA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45AB8A-D2EB-4CDA-B774-5FE6FF4A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2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9CC9BE-8D3D-4419-B898-99F5B5F5203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0C2AC-17C6-42D8-A8B5-E76474FD8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2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C33-3C1E-4EE6-8CED-C84F8605B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Performed bottleneck and truck collision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Mapped freight projects from previous planning efforts (Move Seattle, Large Capital, FAP,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Identified locations with unaddressed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Recommended ideas/solutions to improve safety and mobility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Prioritization Framework:</a:t>
            </a:r>
          </a:p>
          <a:p>
            <a:r>
              <a:rPr lang="en-US" dirty="0" smtClean="0"/>
              <a:t>Truck collisions</a:t>
            </a:r>
          </a:p>
          <a:p>
            <a:r>
              <a:rPr lang="en-US" dirty="0" smtClean="0"/>
              <a:t>Modal overlap</a:t>
            </a:r>
          </a:p>
          <a:p>
            <a:r>
              <a:rPr lang="en-US" dirty="0" smtClean="0"/>
              <a:t>FGTS</a:t>
            </a:r>
            <a:r>
              <a:rPr lang="en-US" baseline="0" dirty="0" smtClean="0"/>
              <a:t> network</a:t>
            </a:r>
          </a:p>
          <a:p>
            <a:r>
              <a:rPr lang="en-US" baseline="0" dirty="0" smtClean="0"/>
              <a:t>MIC, urban center boundaries</a:t>
            </a:r>
          </a:p>
          <a:p>
            <a:r>
              <a:rPr lang="en-US" baseline="0" dirty="0" smtClean="0"/>
              <a:t>PSRC jobs data</a:t>
            </a:r>
          </a:p>
          <a:p>
            <a:r>
              <a:rPr lang="en-US" baseline="0" dirty="0" smtClean="0"/>
              <a:t>Pavement condition index</a:t>
            </a:r>
          </a:p>
          <a:p>
            <a:r>
              <a:rPr lang="en-US" baseline="0" dirty="0" smtClean="0"/>
              <a:t>HH, over-legal networks</a:t>
            </a:r>
          </a:p>
          <a:p>
            <a:r>
              <a:rPr lang="en-US" baseline="0" dirty="0" smtClean="0"/>
              <a:t>FMP bottleneck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EA84-8D1F-444C-9A51-79EC2887EC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will be used to develop the Mayor’s Recommended Plan that will go to City Council for adoption.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3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EA84-8D1F-444C-9A51-79EC2887EC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0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326">
              <a:defRPr/>
            </a:pPr>
            <a:r>
              <a:rPr lang="en-US" dirty="0" smtClean="0">
                <a:latin typeface="Segoe UI Light" panose="020B0502040204020203" pitchFamily="34" charset="0"/>
              </a:rPr>
              <a:t>Discuss</a:t>
            </a:r>
            <a:r>
              <a:rPr lang="en-US" baseline="0" dirty="0" smtClean="0">
                <a:latin typeface="Segoe UI Light" panose="020B0502040204020203" pitchFamily="34" charset="0"/>
              </a:rPr>
              <a:t> public outreach </a:t>
            </a:r>
            <a:r>
              <a:rPr lang="en-US" baseline="0" smtClean="0">
                <a:latin typeface="Segoe UI Light" panose="020B0502040204020203" pitchFamily="34" charset="0"/>
              </a:rPr>
              <a:t>coordination with DON</a:t>
            </a: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We’ve been working on the plan since 2014. The document reflects the huge amount of work we’ve done over the past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Efficient movement of goods is critical in sustaining the city’s quality of life and maintaining its competitiveness. 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Improve freight mobility to support increasing demand for goods and services while addressing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How goods movement and deliveries</a:t>
            </a:r>
            <a:r>
              <a:rPr lang="en-US" baseline="0" dirty="0" smtClean="0">
                <a:latin typeface="Segoe UI Light" panose="020B0502040204020203" pitchFamily="34" charset="0"/>
              </a:rPr>
              <a:t> benefit Seattle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 included: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Freight carriers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 owners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industrial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and local partners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and neighborhood councils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commissions and boards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Phase 3 – which is the public review of the draft FMP to obtain input.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0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 included: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Freight carriers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 owners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industrial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and local partners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and neighborhood councils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organizations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City commissions and 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Existing</a:t>
            </a:r>
            <a:r>
              <a:rPr lang="en-US" baseline="0" dirty="0" smtClean="0"/>
              <a:t> conditions, current and future trends in goods movement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Segoe UI Light" panose="020B0502040204020203" pitchFamily="34" charset="0"/>
              </a:rPr>
              <a:t>Retail, Wholesale and Manufacturing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Existing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2014 First truck flow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City of Seattle: 780 count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Other input from WSDOT, KC Metro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Future</a:t>
            </a:r>
            <a:r>
              <a:rPr lang="en-US" baseline="0" dirty="0" smtClean="0"/>
              <a:t> Conditions: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Segoe UI Light" panose="020B0502040204020203" pitchFamily="34" charset="0"/>
              </a:rPr>
              <a:t>2035 Truck flow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Create districts for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Employment industries: Retail, Wholesale and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Develop Growth factors and apply to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 Light" panose="020B0502040204020203" pitchFamily="34" charset="0"/>
              </a:rPr>
              <a:t>Calibrate future volumes against other projects</a:t>
            </a:r>
            <a:endParaRPr lang="en-US" sz="1400" dirty="0" smtClean="0">
              <a:latin typeface="Segoe UI Light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4232-C434-44D4-A173-5363ED8E93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7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Vision:</a:t>
            </a:r>
            <a:r>
              <a:rPr lang="en-US" baseline="0" dirty="0" smtClean="0"/>
              <a:t> Desired end state</a:t>
            </a:r>
          </a:p>
          <a:p>
            <a:r>
              <a:rPr lang="en-US" baseline="0" dirty="0" smtClean="0"/>
              <a:t>Goals: What the plan will accomplish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shares the planning context that helped shape the FMP.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Freight goes everywhere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Need to recognize different levels of freight movement and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 Light" panose="020B0502040204020203" pitchFamily="34" charset="0"/>
              </a:rPr>
              <a:t>Need for context sensitivity</a:t>
            </a:r>
          </a:p>
          <a:p>
            <a:pPr lvl="0"/>
            <a:endParaRPr lang="en-US" dirty="0" smtClean="0"/>
          </a:p>
          <a:p>
            <a:r>
              <a:rPr lang="en-US" dirty="0" smtClean="0">
                <a:latin typeface="Segoe UI Light" panose="020B0502040204020203" pitchFamily="34" charset="0"/>
              </a:rPr>
              <a:t>Network purpose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Encourage and accommodate freight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Prioritize future investments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Identify design needs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Expanded, tiered network: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Limited Access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Major Truck Street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Minor Truck Street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First/Last Mile Connectors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0C2AC-17C6-42D8-A8B5-E76474FD8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3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9C49-454C-4B77-85F4-113A8D8339EB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7BC9-A180-4998-889B-9BAE4BB7CD96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D21BB-BA1E-4BA6-97F0-0A1723F1D13E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4399-FDA6-42C8-9ACC-5A35A3E62ABE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C3DB-5197-434D-ACF5-2DF1365E2DAE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CCAA-E42B-415D-90A5-5D6605B9C86D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C159-A6AB-4B0D-B143-C1D8151DF057}" type="datetime1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B393-46BC-46E7-B576-B838487DE3ED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B86E-46F7-4751-A985-04C7CA5AFC1E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F93D-F96A-4D83-9603-F32F70A70922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643E-49C6-4D01-9A7A-16EC18BFF299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5F9D-77F8-4BF7-B1BB-723A79642F7E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ED69-ED4C-4FA8-B0E1-E6B6F7EC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reightMasterPlan@seattle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mailto:ian.macek@seattle.gov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b="5424"/>
          <a:stretch/>
        </p:blipFill>
        <p:spPr>
          <a:xfrm>
            <a:off x="0" y="0"/>
            <a:ext cx="9144000" cy="5850340"/>
          </a:xfrm>
          <a:prstGeom prst="rect">
            <a:avLst/>
          </a:prstGeom>
        </p:spPr>
      </p:pic>
      <p:pic>
        <p:nvPicPr>
          <p:cNvPr id="5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4267200" cy="12192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000" dirty="0">
              <a:latin typeface="Segoe UI Light" panose="020B0502040204020203" pitchFamily="34" charset="0"/>
            </a:endParaRP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Planning Commission</a:t>
            </a:r>
            <a:endParaRPr lang="en-US" sz="1900" dirty="0" smtClean="0">
              <a:latin typeface="Segoe UI Light" panose="020B0502040204020203" pitchFamily="34" charset="0"/>
            </a:endParaRPr>
          </a:p>
          <a:p>
            <a:pPr algn="l"/>
            <a:r>
              <a:rPr lang="en-US" sz="1900" dirty="0" smtClean="0">
                <a:latin typeface="Segoe UI Light" panose="020B0502040204020203" pitchFamily="34" charset="0"/>
              </a:rPr>
              <a:t>Ian Macek</a:t>
            </a:r>
            <a:endParaRPr lang="en-US" sz="1900" dirty="0">
              <a:latin typeface="Segoe UI Light" panose="020B0502040204020203" pitchFamily="34" charset="0"/>
            </a:endParaRPr>
          </a:p>
          <a:p>
            <a:pPr algn="l"/>
            <a:r>
              <a:rPr lang="en-US" sz="1900" dirty="0" smtClean="0">
                <a:latin typeface="Segoe UI Light" panose="020B0502040204020203" pitchFamily="34" charset="0"/>
              </a:rPr>
              <a:t>May 26, 2016</a:t>
            </a:r>
            <a:endParaRPr lang="en-US" sz="1900" dirty="0">
              <a:latin typeface="Segoe UI Light" panose="020B0502040204020203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3962400"/>
            <a:ext cx="9144000" cy="13716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Freight Master Plan</a:t>
            </a:r>
            <a:endParaRPr lang="en-US" sz="31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4078794" cy="15541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Developing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olutions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799"/>
            <a:ext cx="4038600" cy="4648201"/>
          </a:xfrm>
        </p:spPr>
        <p:txBody>
          <a:bodyPr>
            <a:normAutofit fontScale="85000" lnSpcReduction="20000"/>
          </a:bodyPr>
          <a:lstStyle/>
          <a:p>
            <a:endParaRPr lang="en-US" sz="2200" dirty="0" smtClean="0">
              <a:latin typeface="Segoe UI Light" panose="020B0502040204020203" pitchFamily="34" charset="0"/>
            </a:endParaRPr>
          </a:p>
          <a:p>
            <a:endParaRPr lang="en-US" sz="1300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Performed bottleneck and truck collision analysis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Developed a freight toolbox of improvement types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Identified </a:t>
            </a:r>
            <a:r>
              <a:rPr lang="en-US" dirty="0">
                <a:latin typeface="Segoe UI Light" panose="020B0502040204020203" pitchFamily="34" charset="0"/>
              </a:rPr>
              <a:t>50+ projects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Developed </a:t>
            </a:r>
            <a:r>
              <a:rPr lang="en-US" dirty="0" smtClean="0">
                <a:latin typeface="Segoe UI Light" panose="020B0502040204020203" pitchFamily="34" charset="0"/>
              </a:rPr>
              <a:t>strategies </a:t>
            </a:r>
            <a:r>
              <a:rPr lang="en-US" dirty="0">
                <a:latin typeface="Segoe UI Light" panose="020B0502040204020203" pitchFamily="34" charset="0"/>
              </a:rPr>
              <a:t>to implement the FMP</a:t>
            </a:r>
          </a:p>
          <a:p>
            <a:endParaRPr lang="en-US" sz="22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3056"/>
          <a:stretch/>
        </p:blipFill>
        <p:spPr bwMode="auto">
          <a:xfrm>
            <a:off x="4383594" y="0"/>
            <a:ext cx="4752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688732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Strategies and </a:t>
            </a:r>
            <a:b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038600" cy="4830763"/>
          </a:xfrm>
        </p:spPr>
        <p:txBody>
          <a:bodyPr>
            <a:normAutofit fontScale="85000" lnSpcReduction="10000"/>
          </a:bodyPr>
          <a:lstStyle/>
          <a:p>
            <a:endParaRPr lang="en-US" sz="2100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Strategies guide us on how to achieve progress toward realizing the plan goals</a:t>
            </a:r>
          </a:p>
          <a:p>
            <a:pPr marL="0" indent="0">
              <a:buNone/>
            </a:pPr>
            <a:endParaRPr lang="en-US" sz="2100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Actions are specific tasks for implementation</a:t>
            </a:r>
          </a:p>
          <a:p>
            <a:endParaRPr lang="en-US" sz="2100" dirty="0" smtClean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Will inform FMP </a:t>
            </a:r>
            <a:r>
              <a:rPr lang="en-US" dirty="0" smtClean="0">
                <a:latin typeface="Segoe UI Light" panose="020B0502040204020203" pitchFamily="34" charset="0"/>
              </a:rPr>
              <a:t>Implementation Plan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95800" y="228600"/>
            <a:ext cx="4495800" cy="6400800"/>
          </a:xfrm>
          <a:prstGeom prst="rect">
            <a:avLst/>
          </a:prstGeom>
          <a:ln w="57150">
            <a:solidFill>
              <a:srgbClr val="1690D0"/>
            </a:solidFill>
          </a:ln>
        </p:spPr>
        <p:txBody>
          <a:bodyPr tIns="137160" bIns="9144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 Strategies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dirty="0" smtClean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dirty="0" smtClean="0">
                <a:latin typeface="Segoe UI Light" panose="020B0502040204020203" pitchFamily="34" charset="0"/>
              </a:rPr>
              <a:t>Economy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egoe UI Light" panose="020B0502040204020203" pitchFamily="34" charset="0"/>
              </a:rPr>
              <a:t>Develop an Urban Goods Delivery Strategy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dirty="0" smtClean="0">
                <a:latin typeface="Segoe UI Light" panose="020B0502040204020203" pitchFamily="34" charset="0"/>
              </a:rPr>
              <a:t>Safety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egoe UI Light" panose="020B0502040204020203" pitchFamily="34" charset="0"/>
              </a:rPr>
              <a:t>Develop a comprehensive freight education program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egoe UI Light" panose="020B0502040204020203" pitchFamily="34" charset="0"/>
              </a:rPr>
              <a:t>Explore programs to install truck side guards on city truck fleet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dirty="0" smtClean="0">
                <a:latin typeface="Segoe UI Light" panose="020B0502040204020203" pitchFamily="34" charset="0"/>
              </a:rPr>
              <a:t>Mobility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egoe UI Light" panose="020B0502040204020203" pitchFamily="34" charset="0"/>
              </a:rPr>
              <a:t>Expand the city's freight data collection program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egoe UI Light" panose="020B0502040204020203" pitchFamily="34" charset="0"/>
              </a:rPr>
              <a:t>Provide tools to help the freight community navigate the city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dirty="0" smtClean="0">
                <a:latin typeface="Segoe UI Light" panose="020B0502040204020203" pitchFamily="34" charset="0"/>
              </a:rPr>
              <a:t>State of Good Repair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 smtClean="0">
                <a:latin typeface="Segoe UI Light" panose="020B0502040204020203" pitchFamily="34" charset="0"/>
              </a:rPr>
              <a:t>Address maintenance and rehabilitation needs on the freight network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dirty="0" smtClean="0">
                <a:latin typeface="Segoe UI Light" panose="020B0502040204020203" pitchFamily="34" charset="0"/>
              </a:rPr>
              <a:t>Equity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latin typeface="Segoe UI Light" panose="020B0502040204020203" pitchFamily="34" charset="0"/>
              </a:rPr>
              <a:t>Work with communities impacted by goods movement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Segoe UI Light" panose="020B0502040204020203" pitchFamily="34" charset="0"/>
              </a:rPr>
              <a:t>Address freight impacts on incompatible land uses through integrated planning and implementation of small-scale projects</a:t>
            </a:r>
          </a:p>
          <a:p>
            <a:pPr marL="5715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100" dirty="0" smtClean="0">
                <a:latin typeface="Segoe UI Light" panose="020B0502040204020203" pitchFamily="34" charset="0"/>
              </a:rPr>
              <a:t>Environment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latin typeface="Segoe UI Light" panose="020B0502040204020203" pitchFamily="34" charset="0"/>
              </a:rPr>
              <a:t>Reduce greenhouse gas (GHG) emissions produced by freight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700" dirty="0">
              <a:latin typeface="Segoe UI Light" panose="020B0502040204020203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700" dirty="0">
              <a:latin typeface="Segoe UI Light" panose="020B0502040204020203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700" dirty="0">
              <a:latin typeface="Segoe UI Light" panose="020B0502040204020203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700" dirty="0">
              <a:latin typeface="Segoe UI Light" panose="020B0502040204020203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700" dirty="0">
              <a:latin typeface="Segoe UI Light" panose="020B0502040204020203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700" dirty="0"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950" y="1469570"/>
            <a:ext cx="4624450" cy="5216237"/>
          </a:xfrm>
        </p:spPr>
        <p:txBody>
          <a:bodyPr>
            <a:normAutofit/>
          </a:bodyPr>
          <a:lstStyle/>
          <a:p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Prioritization framework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Quantitative and qualitative data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Potential funding opportunities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Move Seattle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FMSIB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FAST Act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Other partnerships</a:t>
            </a:r>
          </a:p>
          <a:p>
            <a:endParaRPr lang="en-US" sz="24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400" dirty="0">
              <a:latin typeface="Segoe UI Light" panose="020B0502040204020203" pitchFamily="34" charset="0"/>
            </a:endParaRPr>
          </a:p>
          <a:p>
            <a:endParaRPr lang="en-US" sz="3800" dirty="0">
              <a:latin typeface="Segoe UI Light" panose="020B0502040204020203" pitchFamily="34" charset="0"/>
            </a:endParaRPr>
          </a:p>
          <a:p>
            <a:pPr marL="457200" lvl="1" indent="0">
              <a:buNone/>
            </a:pPr>
            <a:endParaRPr lang="en-US" sz="3800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800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715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Implementation </a:t>
            </a:r>
            <a: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trategy</a:t>
            </a:r>
            <a:endParaRPr lang="en-US" sz="3600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V:\PIO\New Photo Library\Freight\lander\10733507023_9ba354b792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49084"/>
          <a:stretch/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1386" y="168312"/>
            <a:ext cx="3653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FMP Public release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290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latin typeface="Segoe UI Light" panose="020B0502040204020203" pitchFamily="34" charset="0"/>
              </a:rPr>
              <a:t>Public comment period: </a:t>
            </a:r>
          </a:p>
          <a:p>
            <a:pPr lvl="1"/>
            <a:r>
              <a:rPr lang="en-US" sz="2000" dirty="0" smtClean="0">
                <a:latin typeface="Segoe UI Light" panose="020B0502040204020203" pitchFamily="34" charset="0"/>
              </a:rPr>
              <a:t>Due July 8</a:t>
            </a:r>
            <a:r>
              <a:rPr lang="en-US" sz="2000" baseline="30000" dirty="0" smtClean="0">
                <a:latin typeface="Segoe UI Light" panose="020B0502040204020203" pitchFamily="34" charset="0"/>
              </a:rPr>
              <a:t>th</a:t>
            </a:r>
            <a:endParaRPr lang="en-US" sz="2000" dirty="0">
              <a:latin typeface="Segoe UI Light" panose="020B0502040204020203" pitchFamily="34" charset="0"/>
            </a:endParaRPr>
          </a:p>
          <a:p>
            <a:endParaRPr lang="en-US" sz="22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Hard copy of the plan  distributed to:</a:t>
            </a: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Seattle libraries</a:t>
            </a:r>
            <a:endParaRPr lang="en-US" sz="2000" dirty="0">
              <a:latin typeface="Segoe UI Light" panose="020B0502040204020203" pitchFamily="34" charset="0"/>
            </a:endParaRP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City Council</a:t>
            </a:r>
          </a:p>
          <a:p>
            <a:pPr marL="800100" lvl="1"/>
            <a:r>
              <a:rPr lang="en-US" sz="2000" dirty="0" smtClean="0">
                <a:latin typeface="Segoe UI Light" panose="020B0502040204020203" pitchFamily="34" charset="0"/>
              </a:rPr>
              <a:t>Mayor’s office</a:t>
            </a:r>
          </a:p>
          <a:p>
            <a:pPr marL="114300" indent="0">
              <a:buNone/>
            </a:pPr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>
                <a:latin typeface="Segoe UI Light" panose="020B0502040204020203" pitchFamily="34" charset="0"/>
              </a:rPr>
              <a:t>Available online</a:t>
            </a:r>
          </a:p>
          <a:p>
            <a:endParaRPr lang="en-US" sz="2400" dirty="0" smtClean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Email comments to </a:t>
            </a:r>
            <a:r>
              <a:rPr lang="en-US" sz="1900" dirty="0" smtClean="0">
                <a:latin typeface="Segoe UI Light" panose="020B0502040204020203" pitchFamily="34" charset="0"/>
                <a:hlinkClick r:id="rId3"/>
              </a:rPr>
              <a:t>FreightMasterPlan@seattle.gov</a:t>
            </a:r>
            <a:endParaRPr lang="en-US" sz="1900" dirty="0" smtClean="0">
              <a:latin typeface="Segoe UI Light" panose="020B0502040204020203" pitchFamily="34" charset="0"/>
            </a:endParaRPr>
          </a:p>
          <a:p>
            <a:endParaRPr lang="en-US" sz="1900" dirty="0">
              <a:latin typeface="Segoe UI Light" panose="020B0502040204020203" pitchFamily="34" charset="0"/>
            </a:endParaRPr>
          </a:p>
          <a:p>
            <a:r>
              <a:rPr lang="en-US" sz="2400" dirty="0" smtClean="0">
                <a:latin typeface="Segoe UI Light" panose="020B0502040204020203" pitchFamily="34" charset="0"/>
              </a:rPr>
              <a:t>Work with Department of Neighborhoods (DON) to </a:t>
            </a:r>
            <a:r>
              <a:rPr lang="en-US" sz="2400" b="1" dirty="0" smtClean="0">
                <a:latin typeface="Segoe UI Light" panose="020B0502040204020203" pitchFamily="34" charset="0"/>
              </a:rPr>
              <a:t>spread the word!</a:t>
            </a:r>
            <a:r>
              <a:rPr lang="en-US" sz="2400" dirty="0">
                <a:latin typeface="Segoe UI Light" panose="020B0502040204020203" pitchFamily="34" charset="0"/>
              </a:rPr>
              <a:t> </a:t>
            </a:r>
            <a:endParaRPr lang="en-US" sz="2400" dirty="0" smtClean="0">
              <a:latin typeface="Segoe UI Light" panose="020B0502040204020203" pitchFamily="34" charset="0"/>
            </a:endParaRPr>
          </a:p>
          <a:p>
            <a:endParaRPr lang="en-US" sz="2400" b="1" dirty="0" smtClean="0">
              <a:latin typeface="Segoe UI Light" panose="020B0502040204020203" pitchFamily="34" charset="0"/>
            </a:endParaRPr>
          </a:p>
          <a:p>
            <a:endParaRPr lang="en-US" sz="2200" dirty="0">
              <a:latin typeface="Segoe UI Light" panose="020B0502040204020203" pitchFamily="34" charset="0"/>
            </a:endParaRPr>
          </a:p>
          <a:p>
            <a:endParaRPr lang="en-US" sz="1800" dirty="0"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  <a:ln w="3175">
            <a:solidFill>
              <a:srgbClr val="1690D0"/>
            </a:solidFill>
          </a:ln>
        </p:spPr>
      </p:pic>
    </p:spTree>
    <p:extLst>
      <p:ext uri="{BB962C8B-B14F-4D97-AF65-F5344CB8AC3E}">
        <p14:creationId xmlns:p14="http://schemas.microsoft.com/office/powerpoint/2010/main" val="144822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SDOTs</a:t>
            </a: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request for the Planning Commission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Review the Freight Master Plan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Submit comments to SDOT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Provide a letter of support for the FMP</a:t>
            </a:r>
          </a:p>
          <a:p>
            <a:pPr marL="457200"/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81400" cy="423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19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16831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62457"/>
              </p:ext>
            </p:extLst>
          </p:nvPr>
        </p:nvGraphicFramePr>
        <p:xfrm>
          <a:off x="733427" y="1762125"/>
          <a:ext cx="780097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589"/>
                <a:gridCol w="1085477"/>
                <a:gridCol w="531907"/>
                <a:gridCol w="553569"/>
                <a:gridCol w="1085477"/>
                <a:gridCol w="1085477"/>
                <a:gridCol w="1085477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April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June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July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August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Develop draft plan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Release draft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plan for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Public review and outreach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C2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Address comments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Anticipated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Mayor’s recommended plan*</a:t>
                      </a:r>
                    </a:p>
                  </a:txBody>
                  <a:tcPr marL="36576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 flipV="1">
            <a:off x="4495800" y="2895600"/>
            <a:ext cx="457200" cy="457200"/>
          </a:xfrm>
          <a:prstGeom prst="ellipse">
            <a:avLst/>
          </a:prstGeom>
          <a:solidFill>
            <a:srgbClr val="1690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5181600"/>
            <a:ext cx="5579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6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*Implementation Plan will be developed after Plan adoption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flipV="1">
            <a:off x="7772400" y="4572000"/>
            <a:ext cx="457200" cy="457200"/>
          </a:xfrm>
          <a:prstGeom prst="ellipse">
            <a:avLst/>
          </a:prstGeom>
          <a:solidFill>
            <a:srgbClr val="1690D0"/>
          </a:solidFill>
          <a:ln>
            <a:solidFill>
              <a:srgbClr val="16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2" y="1600200"/>
            <a:ext cx="8839200" cy="16054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  <a:hlinkClick r:id=""/>
              </a:rPr>
              <a:t>gabriela.vega@seattle.gov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 | (206) 733-9029</a:t>
            </a:r>
          </a:p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  <a:hlinkClick r:id="rId3"/>
              </a:rPr>
              <a:t>ian.macek@seattle.gov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| (206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) 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684-7576</a:t>
            </a:r>
          </a:p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 </a:t>
            </a: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http://www.seattle.gov/transportation/freight.htm </a:t>
            </a: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4106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Presentation</a:t>
            </a:r>
            <a:b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overview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Segoe UI Light" panose="020B0502040204020203" pitchFamily="34" charset="0"/>
            </a:endParaRP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Summary of draft FMP document</a:t>
            </a:r>
          </a:p>
          <a:p>
            <a:endParaRPr lang="en-US" sz="3200" dirty="0" smtClean="0">
              <a:latin typeface="Segoe UI Light" panose="020B0502040204020203" pitchFamily="34" charset="0"/>
            </a:endParaRPr>
          </a:p>
          <a:p>
            <a:r>
              <a:rPr lang="en-US" sz="3200" dirty="0" smtClean="0">
                <a:latin typeface="Segoe UI Light" panose="020B0502040204020203" pitchFamily="34" charset="0"/>
              </a:rPr>
              <a:t>Next </a:t>
            </a:r>
            <a:r>
              <a:rPr lang="en-US" sz="3200" dirty="0">
                <a:latin typeface="Segoe UI Light" panose="020B0502040204020203" pitchFamily="34" charset="0"/>
              </a:rPr>
              <a:t>steps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2DBA-3A24-494A-ABAE-45D17C0080D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" descr="V:\PP\7 Projects\1 Freight\1 Freight Master Plan\2014 Freight Master Plan\Images\IMG_1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7862" b="9897"/>
          <a:stretch/>
        </p:blipFill>
        <p:spPr bwMode="auto">
          <a:xfrm>
            <a:off x="4698124" y="0"/>
            <a:ext cx="4445876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6" name="Picture 3" descr="Q:\Projects\13\13152.00 - SDOT Freight Access Study\Photos\atlan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28488" b="16352"/>
          <a:stretch/>
        </p:blipFill>
        <p:spPr bwMode="auto">
          <a:xfrm>
            <a:off x="5029200" y="11"/>
            <a:ext cx="411480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is the FMP?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>
                <a:latin typeface="Segoe UI Light" panose="020B0502040204020203" pitchFamily="34" charset="0"/>
              </a:rPr>
              <a:t>20- year plan to improve goods movement and deliveries</a:t>
            </a:r>
          </a:p>
          <a:p>
            <a:pPr fontAlgn="ctr"/>
            <a:endParaRPr lang="en-US" dirty="0">
              <a:latin typeface="Segoe UI Light" panose="020B0502040204020203" pitchFamily="34" charset="0"/>
            </a:endParaRPr>
          </a:p>
          <a:p>
            <a:pPr fontAlgn="ctr"/>
            <a:r>
              <a:rPr lang="en-US" dirty="0" smtClean="0">
                <a:latin typeface="Segoe UI Light" panose="020B0502040204020203" pitchFamily="34" charset="0"/>
              </a:rPr>
              <a:t>Focus on truck freight</a:t>
            </a:r>
          </a:p>
          <a:p>
            <a:pPr fontAlgn="ctr"/>
            <a:endParaRPr lang="en-US" dirty="0">
              <a:latin typeface="Segoe UI Light" panose="020B0502040204020203" pitchFamily="34" charset="0"/>
            </a:endParaRPr>
          </a:p>
          <a:p>
            <a:pPr fontAlgn="ctr"/>
            <a:r>
              <a:rPr lang="en-US" dirty="0" smtClean="0">
                <a:latin typeface="Segoe UI Light" panose="020B0502040204020203" pitchFamily="34" charset="0"/>
              </a:rPr>
              <a:t>Data-driven process</a:t>
            </a:r>
          </a:p>
          <a:p>
            <a:pPr fontAlgn="ctr"/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 engagement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Segoe UI Light" panose="020B0502040204020203" pitchFamily="34" charset="0"/>
              </a:rPr>
              <a:t>Phase 1</a:t>
            </a:r>
          </a:p>
          <a:p>
            <a:pPr marL="0" indent="0">
              <a:buNone/>
            </a:pPr>
            <a:r>
              <a:rPr lang="en-US" dirty="0">
                <a:latin typeface="Segoe UI Light" panose="020B0502040204020203" pitchFamily="34" charset="0"/>
              </a:rPr>
              <a:t>G</a:t>
            </a:r>
            <a:r>
              <a:rPr lang="en-US" dirty="0" smtClean="0">
                <a:latin typeface="Segoe UI Light" panose="020B0502040204020203" pitchFamily="34" charset="0"/>
              </a:rPr>
              <a:t>ather information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Freight stakeholder interviews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Met with over 50 organizations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Survey for people who drive trucks in Seattle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60 responses</a:t>
            </a: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Segoe UI Light" panose="020B0502040204020203" pitchFamily="34" charset="0"/>
              </a:rPr>
              <a:t>Phase 2</a:t>
            </a:r>
          </a:p>
          <a:p>
            <a:pPr marL="0" lvl="0" indent="0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Input </a:t>
            </a:r>
            <a:r>
              <a:rPr lang="en-US" dirty="0">
                <a:latin typeface="Segoe UI Light" panose="020B0502040204020203" pitchFamily="34" charset="0"/>
              </a:rPr>
              <a:t>to </a:t>
            </a:r>
            <a:r>
              <a:rPr lang="en-US" dirty="0" smtClean="0">
                <a:latin typeface="Segoe UI Light" panose="020B0502040204020203" pitchFamily="34" charset="0"/>
              </a:rPr>
              <a:t>draft network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2 </a:t>
            </a:r>
            <a:r>
              <a:rPr lang="en-US" dirty="0">
                <a:latin typeface="Segoe UI Light" panose="020B0502040204020203" pitchFamily="34" charset="0"/>
              </a:rPr>
              <a:t>Open </a:t>
            </a:r>
            <a:r>
              <a:rPr lang="en-US" dirty="0" smtClean="0">
                <a:latin typeface="Segoe UI Light" panose="020B0502040204020203" pitchFamily="34" charset="0"/>
              </a:rPr>
              <a:t>Houses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Georgetown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Ballard</a:t>
            </a:r>
            <a:endParaRPr lang="en-US" dirty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Feedback from: 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Modal Advisory Boards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Industrial and business associations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District Councils and Community </a:t>
            </a:r>
            <a:r>
              <a:rPr lang="en-US" dirty="0" smtClean="0">
                <a:latin typeface="Segoe UI Light" panose="020B0502040204020203" pitchFamily="34" charset="0"/>
              </a:rPr>
              <a:t>Councils</a:t>
            </a: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we’ve heard </a:t>
            </a:r>
            <a:endParaRPr lang="en-US" dirty="0">
              <a:solidFill>
                <a:srgbClr val="1691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Develop a </a:t>
            </a:r>
            <a:r>
              <a:rPr lang="en-US" dirty="0">
                <a:latin typeface="Segoe UI Light" panose="020B0502040204020203" pitchFamily="34" charset="0"/>
              </a:rPr>
              <a:t>resilient and connected freight network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Provide safe </a:t>
            </a:r>
            <a:r>
              <a:rPr lang="en-US" dirty="0">
                <a:latin typeface="Segoe UI Light" panose="020B0502040204020203" pitchFamily="34" charset="0"/>
              </a:rPr>
              <a:t>and predictable </a:t>
            </a:r>
            <a:r>
              <a:rPr lang="en-US" dirty="0" smtClean="0">
                <a:latin typeface="Segoe UI Light" panose="020B0502040204020203" pitchFamily="34" charset="0"/>
              </a:rPr>
              <a:t>movements </a:t>
            </a:r>
            <a:r>
              <a:rPr lang="en-US" dirty="0">
                <a:latin typeface="Segoe UI Light" panose="020B0502040204020203" pitchFamily="34" charset="0"/>
              </a:rPr>
              <a:t>for all modes</a:t>
            </a:r>
          </a:p>
          <a:p>
            <a:pPr lvl="0"/>
            <a:endParaRPr lang="en-US" dirty="0" smtClean="0">
              <a:latin typeface="Segoe UI Light" panose="020B0502040204020203" pitchFamily="34" charset="0"/>
            </a:endParaRPr>
          </a:p>
          <a:p>
            <a:pPr lvl="0"/>
            <a:r>
              <a:rPr lang="en-US" dirty="0" smtClean="0">
                <a:latin typeface="Segoe UI Light" panose="020B0502040204020203" pitchFamily="34" charset="0"/>
              </a:rPr>
              <a:t>Urban deliveries need a reliable network and easy loading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lvl="0"/>
            <a:r>
              <a:rPr lang="en-US" dirty="0" smtClean="0">
                <a:latin typeface="Segoe UI Light" panose="020B0502040204020203" pitchFamily="34" charset="0"/>
              </a:rPr>
              <a:t>Provide </a:t>
            </a:r>
            <a:r>
              <a:rPr lang="en-US" dirty="0">
                <a:latin typeface="Segoe UI Light" panose="020B0502040204020203" pitchFamily="34" charset="0"/>
              </a:rPr>
              <a:t>more trees and vegetation in industrial areas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Streets </a:t>
            </a:r>
            <a:r>
              <a:rPr lang="en-US" dirty="0">
                <a:latin typeface="Segoe UI Light" panose="020B0502040204020203" pitchFamily="34" charset="0"/>
              </a:rPr>
              <a:t>and neighborhoods </a:t>
            </a:r>
            <a:r>
              <a:rPr lang="en-US" dirty="0" smtClean="0">
                <a:latin typeface="Segoe UI Light" panose="020B0502040204020203" pitchFamily="34" charset="0"/>
              </a:rPr>
              <a:t> near industrial areas have </a:t>
            </a:r>
            <a:r>
              <a:rPr lang="en-US" dirty="0">
                <a:latin typeface="Segoe UI Light" panose="020B0502040204020203" pitchFamily="34" charset="0"/>
              </a:rPr>
              <a:t>greater impacts from truck </a:t>
            </a:r>
            <a:r>
              <a:rPr lang="en-US" dirty="0" smtClean="0">
                <a:latin typeface="Segoe UI Light" panose="020B0502040204020203" pitchFamily="34" charset="0"/>
              </a:rPr>
              <a:t>movements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pPr lvl="0"/>
            <a:r>
              <a:rPr lang="en-US" dirty="0" smtClean="0">
                <a:latin typeface="Segoe UI Light" panose="020B0502040204020203" pitchFamily="34" charset="0"/>
              </a:rPr>
              <a:t>Concerns about truck </a:t>
            </a:r>
            <a:r>
              <a:rPr lang="en-US" dirty="0">
                <a:latin typeface="Segoe UI Light" panose="020B0502040204020203" pitchFamily="34" charset="0"/>
              </a:rPr>
              <a:t>parking </a:t>
            </a:r>
            <a:r>
              <a:rPr lang="en-US" dirty="0" smtClean="0">
                <a:latin typeface="Segoe UI Light" panose="020B0502040204020203" pitchFamily="34" charset="0"/>
              </a:rPr>
              <a:t>on residential streets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>
                <a:latin typeface="Segoe UI Light" panose="020B0502040204020203" pitchFamily="34" charset="0"/>
              </a:rPr>
              <a:t>Provide broader understanding of goods movement and deliveries</a:t>
            </a:r>
          </a:p>
          <a:p>
            <a:pPr lvl="0"/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Population</a:t>
            </a:r>
            <a:r>
              <a:rPr lang="en-US" dirty="0">
                <a:latin typeface="Segoe UI Light" panose="020B0502040204020203" pitchFamily="34" charset="0"/>
              </a:rPr>
              <a:t>, employment, and economic growth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Seattle’s freight assets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Current and future freight trends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 descr="H:\My Documents\All_assets V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171" r="2807" b="2329"/>
          <a:stretch/>
        </p:blipFill>
        <p:spPr bwMode="auto">
          <a:xfrm>
            <a:off x="4597685" y="0"/>
            <a:ext cx="4546315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My Documents\Proposed HeavyWeight Corridor_11-5-2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2222" r="2233" b="1538"/>
          <a:stretch/>
        </p:blipFill>
        <p:spPr bwMode="auto">
          <a:xfrm>
            <a:off x="3965489" y="4681169"/>
            <a:ext cx="1365422" cy="217683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4808619" cy="1782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Goods </a:t>
            </a:r>
            <a:r>
              <a:rPr lang="en-US" sz="36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ovement in Seattle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496974"/>
              </p:ext>
            </p:extLst>
          </p:nvPr>
        </p:nvGraphicFramePr>
        <p:xfrm>
          <a:off x="152400" y="1101643"/>
          <a:ext cx="8839200" cy="5647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/>
                <a:gridCol w="1676400"/>
                <a:gridCol w="5181600"/>
              </a:tblGrid>
              <a:tr h="4362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Vision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Move Seattle Goals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Freight Master Plan (FMP) Goals</a:t>
                      </a:r>
                      <a:endParaRPr lang="en-US" sz="1800" b="1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90D0"/>
                    </a:solidFill>
                  </a:tcPr>
                </a:tc>
              </a:tr>
              <a:tr h="629621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A vibrant city and thriving economy connecting people and products within Seattle and to regional and international markets.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A vibrant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 city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Economy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Provide a freight network that supports a growing economy for Seattle and the region.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01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A safe city</a:t>
                      </a: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Safety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Improve safety and the predictable movement of goods and people.</a:t>
                      </a: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712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An interconnected city</a:t>
                      </a: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Reliably connect manufacturing/industrial centers and business districts with the local, state, and international freight networks.</a:t>
                      </a: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7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/>
                          <a:cs typeface="Times New Roman"/>
                        </a:rPr>
                        <a:t>An affordable city</a:t>
                      </a: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State of Good Repair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Maintain and improve the freight transportation network to ensure safe and efficient operations. 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2209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Equity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Benefit residents and businesses of Seattle through equity in freight investments and improve the health of communities impacted by freight movement.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/>
                        <a:cs typeface="Times New Roman"/>
                      </a:endParaRP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82561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An innovative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city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 marL="69277" marR="6927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Environment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Improve freight operations in Seattle and the region by making goods movement more efficient and reducing its environmental footprint.</a:t>
                      </a:r>
                    </a:p>
                  </a:txBody>
                  <a:tcPr marL="69277" marR="69277" marT="9144" marB="914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Policy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ramework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Presents the draft freight network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Developed using the following steps:</a:t>
            </a:r>
          </a:p>
          <a:p>
            <a:pPr lvl="1"/>
            <a:endParaRPr lang="en-US" dirty="0" smtClean="0">
              <a:latin typeface="Segoe UI Light" panose="020B0502040204020203" pitchFamily="34" charset="0"/>
            </a:endParaRP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Evaluate existing and future truck volumes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Establish land use connections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Provide connectivity within the network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Review roadway classifications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Assess resiliency of the network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Incorporate public input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Consider other modal priorities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7075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Seattle’s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reight </a:t>
            </a:r>
            <a:r>
              <a:rPr lang="en-US" sz="4000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40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etwork</a:t>
            </a:r>
          </a:p>
        </p:txBody>
      </p:sp>
      <p:pic>
        <p:nvPicPr>
          <p:cNvPr id="11" name="Picture 2" descr="V:\PP\7 Projects\1 Freight\1 Freight Master Plan\2014 Freight Master Plan\5 public engagement\1.9 PPP Boards and Commissions\FMP_Facility Classification color blocks_modified for EteamV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"/>
          <a:stretch/>
        </p:blipFill>
        <p:spPr bwMode="auto">
          <a:xfrm>
            <a:off x="5105401" y="1510286"/>
            <a:ext cx="3962400" cy="48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517" r="2091" b="2927"/>
          <a:stretch/>
        </p:blipFill>
        <p:spPr>
          <a:xfrm>
            <a:off x="4663440" y="-12357"/>
            <a:ext cx="4480560" cy="64015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63440" y="6308554"/>
            <a:ext cx="4480560" cy="548640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network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0ED69-ED4C-4FA8-B0E1-E6B6F7EC785F}" type="slidenum">
              <a:rPr lang="en-US" smtClean="0"/>
              <a:t>9</a:t>
            </a:fld>
            <a:endParaRPr lang="en-US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Draft freight </a:t>
            </a:r>
            <a:b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600200"/>
            <a:ext cx="4190393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Network </a:t>
            </a:r>
            <a:r>
              <a:rPr lang="en-US" dirty="0">
                <a:latin typeface="Segoe UI Light" panose="020B0502040204020203" pitchFamily="34" charset="0"/>
              </a:rPr>
              <a:t>purpose</a:t>
            </a: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Encourage and accommodate freight</a:t>
            </a:r>
          </a:p>
          <a:p>
            <a:pPr lvl="1"/>
            <a:r>
              <a:rPr lang="en-US" dirty="0" smtClean="0">
                <a:latin typeface="Segoe UI Light" panose="020B0502040204020203" pitchFamily="34" charset="0"/>
              </a:rPr>
              <a:t>Improve city-wide and regional connections</a:t>
            </a:r>
            <a:endParaRPr lang="en-US" dirty="0">
              <a:latin typeface="Segoe UI Light" panose="020B0502040204020203" pitchFamily="34" charset="0"/>
            </a:endParaRPr>
          </a:p>
          <a:p>
            <a:pPr lvl="1"/>
            <a:r>
              <a:rPr lang="en-US" dirty="0">
                <a:latin typeface="Segoe UI Light" panose="020B0502040204020203" pitchFamily="34" charset="0"/>
              </a:rPr>
              <a:t>Identify </a:t>
            </a:r>
            <a:r>
              <a:rPr lang="en-US" dirty="0" smtClean="0">
                <a:latin typeface="Segoe UI Light" panose="020B0502040204020203" pitchFamily="34" charset="0"/>
              </a:rPr>
              <a:t>design </a:t>
            </a:r>
            <a:r>
              <a:rPr lang="en-US" dirty="0">
                <a:latin typeface="Segoe UI Light" panose="020B0502040204020203" pitchFamily="34" charset="0"/>
              </a:rPr>
              <a:t>needs</a:t>
            </a:r>
          </a:p>
          <a:p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 smtClean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1063</Words>
  <Application>Microsoft Office PowerPoint</Application>
  <PresentationFormat>On-screen Show (4:3)</PresentationFormat>
  <Paragraphs>298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Kozuka Gothic Pro L</vt:lpstr>
      <vt:lpstr>Arial</vt:lpstr>
      <vt:lpstr>Calibri</vt:lpstr>
      <vt:lpstr>Segoe UI</vt:lpstr>
      <vt:lpstr>Segoe UI Light</vt:lpstr>
      <vt:lpstr>Times New Roman</vt:lpstr>
      <vt:lpstr>Wingdings</vt:lpstr>
      <vt:lpstr>Office Theme</vt:lpstr>
      <vt:lpstr>Freight Master Plan</vt:lpstr>
      <vt:lpstr>Presentation overview</vt:lpstr>
      <vt:lpstr>What is the FMP?</vt:lpstr>
      <vt:lpstr>Community engagement</vt:lpstr>
      <vt:lpstr>What we’ve heard </vt:lpstr>
      <vt:lpstr>Goods movement in Seattle</vt:lpstr>
      <vt:lpstr>PowerPoint Presentation</vt:lpstr>
      <vt:lpstr>PowerPoint Presentation</vt:lpstr>
      <vt:lpstr>Draft freight  network</vt:lpstr>
      <vt:lpstr>Developing solutions</vt:lpstr>
      <vt:lpstr>Strategies and  actions</vt:lpstr>
      <vt:lpstr>Implementation strategy</vt:lpstr>
      <vt:lpstr>FMP Public release</vt:lpstr>
      <vt:lpstr>SDOTs request for the Planning Commission</vt:lpstr>
      <vt:lpstr>Next steps</vt:lpstr>
      <vt:lpstr>Questions?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Vega, Gabriela</dc:creator>
  <cp:lastModifiedBy>Vega, Gabriela</cp:lastModifiedBy>
  <cp:revision>109</cp:revision>
  <cp:lastPrinted>2015-07-28T22:15:54Z</cp:lastPrinted>
  <dcterms:created xsi:type="dcterms:W3CDTF">2015-07-08T01:45:21Z</dcterms:created>
  <dcterms:modified xsi:type="dcterms:W3CDTF">2016-05-24T23:35:13Z</dcterms:modified>
</cp:coreProperties>
</file>